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416" r:id="rId3"/>
    <p:sldId id="262" r:id="rId4"/>
    <p:sldId id="326" r:id="rId5"/>
    <p:sldId id="327" r:id="rId6"/>
    <p:sldId id="265" r:id="rId7"/>
    <p:sldId id="417" r:id="rId8"/>
    <p:sldId id="347" r:id="rId9"/>
    <p:sldId id="406" r:id="rId10"/>
    <p:sldId id="405" r:id="rId11"/>
    <p:sldId id="339" r:id="rId12"/>
    <p:sldId id="356" r:id="rId13"/>
    <p:sldId id="358" r:id="rId14"/>
    <p:sldId id="418" r:id="rId15"/>
    <p:sldId id="332" r:id="rId16"/>
    <p:sldId id="320" r:id="rId17"/>
    <p:sldId id="361" r:id="rId18"/>
    <p:sldId id="352" r:id="rId19"/>
    <p:sldId id="362" r:id="rId20"/>
    <p:sldId id="363" r:id="rId21"/>
    <p:sldId id="365" r:id="rId22"/>
    <p:sldId id="419" r:id="rId23"/>
    <p:sldId id="336" r:id="rId24"/>
    <p:sldId id="337" r:id="rId25"/>
    <p:sldId id="367" r:id="rId26"/>
    <p:sldId id="354" r:id="rId27"/>
    <p:sldId id="360" r:id="rId28"/>
    <p:sldId id="397" r:id="rId29"/>
    <p:sldId id="340" r:id="rId30"/>
    <p:sldId id="341" r:id="rId31"/>
    <p:sldId id="412" r:id="rId32"/>
    <p:sldId id="421" r:id="rId33"/>
    <p:sldId id="420" r:id="rId34"/>
    <p:sldId id="378" r:id="rId35"/>
    <p:sldId id="377" r:id="rId36"/>
    <p:sldId id="379" r:id="rId37"/>
    <p:sldId id="375" r:id="rId38"/>
    <p:sldId id="380" r:id="rId39"/>
    <p:sldId id="355" r:id="rId40"/>
    <p:sldId id="351" r:id="rId41"/>
    <p:sldId id="382" r:id="rId42"/>
    <p:sldId id="422" r:id="rId43"/>
    <p:sldId id="385" r:id="rId44"/>
    <p:sldId id="387" r:id="rId45"/>
    <p:sldId id="386" r:id="rId46"/>
    <p:sldId id="346" r:id="rId47"/>
    <p:sldId id="396" r:id="rId48"/>
    <p:sldId id="391" r:id="rId49"/>
    <p:sldId id="390" r:id="rId50"/>
    <p:sldId id="414" r:id="rId51"/>
    <p:sldId id="423" r:id="rId52"/>
    <p:sldId id="404" r:id="rId53"/>
    <p:sldId id="408" r:id="rId54"/>
    <p:sldId id="409" r:id="rId55"/>
    <p:sldId id="410" r:id="rId56"/>
    <p:sldId id="424" r:id="rId57"/>
    <p:sldId id="41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/>
    <p:restoredTop sz="96327"/>
  </p:normalViewPr>
  <p:slideViewPr>
    <p:cSldViewPr snapToGrid="0">
      <p:cViewPr varScale="1">
        <p:scale>
          <a:sx n="83" d="100"/>
          <a:sy n="83" d="100"/>
        </p:scale>
        <p:origin x="8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Jos Herman, CPA,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</a:t>
          </a:r>
          <a:endParaRPr lang="en-CA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Financial Planning &amp; Analysis, Resources &amp; Solutions Professional Corporation, Calgary, AB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Building Tax Legislation Awareness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Sterling Rempel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Adapting to Unexpected Changes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6092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1D087716-F779-4224-88A9-431A569A9885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4677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5024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US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CHS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Toronto, ON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US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CHS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Toronto, ON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MFA-P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Planning, Calgary, AB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MFA-P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Planning, Calgary, AB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C7AAF1C4-3F87-481B-8BAF-FB3AB4A7E903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FAA0357A-2F26-4AC3-945D-014963BFB56A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1D087716-F779-4224-88A9-431A569A9885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AI in Finance: Striking the Right Mix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Overwhelmed Financial Planner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7059" custLinFactNeighborX="4852">
        <dgm:presLayoutVars>
          <dgm:bulletEnabled val="1"/>
        </dgm:presLayoutVars>
      </dgm:prSet>
      <dgm:spPr/>
    </dgm:pt>
  </dgm:ptLst>
  <dgm:cxnLst>
    <dgm:cxn modelId="{522F6D33-5E06-477F-8751-104269D105B8}" type="presOf" srcId="{BC42BDBA-32C0-4D02-A42D-8F31E369EF5A}" destId="{78888738-8785-4767-9827-5D9E7014F5DC}" srcOrd="0" destOrd="0" presId="urn:microsoft.com/office/officeart/2005/8/layout/vList3"/>
    <dgm:cxn modelId="{C387BE68-80E6-48CF-A6A0-DBD68CC2054F}" type="presOf" srcId="{23AE8D10-49A6-4DB0-9F04-EB912C22E3E6}" destId="{9122275F-43AE-4C10-9E77-4AEEC68A88B2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0BDD9182-C427-4071-9A27-3B341D293BA6}" type="presParOf" srcId="{78888738-8785-4767-9827-5D9E7014F5DC}" destId="{B4604DF4-CE83-487E-8662-C47A8555BCD6}" srcOrd="0" destOrd="0" presId="urn:microsoft.com/office/officeart/2005/8/layout/vList3"/>
    <dgm:cxn modelId="{9225D91D-36B4-4612-BEB0-3FC6B2FF82B0}" type="presParOf" srcId="{B4604DF4-CE83-487E-8662-C47A8555BCD6}" destId="{0F0CF3E7-A0D5-4B5C-8DE0-EBCEE03987B7}" srcOrd="0" destOrd="0" presId="urn:microsoft.com/office/officeart/2005/8/layout/vList3"/>
    <dgm:cxn modelId="{AA4D1D9E-7016-4770-880C-18BDC85693A5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Building Tax Legislation Awareness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Sterling Rempel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Adapting to Unexpected Changes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6092" custLinFactNeighborX="4852">
        <dgm:presLayoutVars>
          <dgm:bulletEnabled val="1"/>
        </dgm:presLayoutVars>
      </dgm:prSet>
      <dgm:spPr/>
    </dgm:pt>
  </dgm:ptLst>
  <dgm:cxnLst>
    <dgm:cxn modelId="{9835CB2C-1DE2-4697-BEA0-3B0E4C32B7F7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B4DE8CD6-0DDB-4627-B421-F9202C6F9C10}" type="presOf" srcId="{23AE8D10-49A6-4DB0-9F04-EB912C22E3E6}" destId="{9122275F-43AE-4C10-9E77-4AEEC68A88B2}" srcOrd="0" destOrd="0" presId="urn:microsoft.com/office/officeart/2005/8/layout/vList3"/>
    <dgm:cxn modelId="{7C56FAF8-5A96-437C-9EB3-0833C43C8C65}" type="presParOf" srcId="{78888738-8785-4767-9827-5D9E7014F5DC}" destId="{B4604DF4-CE83-487E-8662-C47A8555BCD6}" srcOrd="0" destOrd="0" presId="urn:microsoft.com/office/officeart/2005/8/layout/vList3"/>
    <dgm:cxn modelId="{EDBBB565-ACFF-4F0B-9BC7-3C95787FAB3A}" type="presParOf" srcId="{B4604DF4-CE83-487E-8662-C47A8555BCD6}" destId="{0F0CF3E7-A0D5-4B5C-8DE0-EBCEE03987B7}" srcOrd="0" destOrd="0" presId="urn:microsoft.com/office/officeart/2005/8/layout/vList3"/>
    <dgm:cxn modelId="{F57E37CB-91E4-4CD3-B19E-800EAE39B50B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Jos Herman, CPA,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</a:t>
          </a:r>
          <a:endParaRPr lang="en-CA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Financial Planning &amp; Analysis, Resources &amp; Solutions Professional Corporation, Calgary, AB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1D087716-F779-4224-88A9-431A569A9885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4677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5024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Kelowna, BC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Kelowna, BC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MFA-P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Inc., Toronto, ON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CLU</a:t>
          </a:r>
          <a:r>
            <a:rPr lang="en-CA" sz="3600" b="1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MFA-P</a:t>
          </a:r>
          <a:r>
            <a:rPr lang="en-CA" sz="3600" b="1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20"/>
            </a:spcAft>
          </a:pPr>
          <a:r>
            <a: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Inc., Toronto, ON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48516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Aft>
              <a:spcPts val="400"/>
            </a:spcAft>
          </a:pPr>
          <a:r>
            <a:rPr lang="en-CA" sz="24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</a:t>
          </a:r>
          <a:r>
            <a:rPr lang="en-CA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CFP</a:t>
          </a:r>
          <a:r>
            <a:rPr lang="en-US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US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MFA-P</a:t>
          </a:r>
          <a:r>
            <a:rPr lang="en-CA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</a:t>
          </a:r>
          <a:endParaRPr lang="en-US" sz="16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3455" custLinFactNeighborY="4910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62711" custLinFactNeighborX="4852" custLinFactNeighborY="4419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A0E3C517-E029-4D2F-8AC8-1205DF1DA640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4677" custLinFactNeighborX="4852">
        <dgm:presLayoutVars>
          <dgm:bulletEnabled val="1"/>
        </dgm:presLayoutVars>
      </dgm:prSet>
      <dgm:spPr/>
    </dgm:pt>
  </dgm:ptLst>
  <dgm:cxnLst>
    <dgm:cxn modelId="{41328D70-FAF8-453F-831A-8CA2EF352AE9}" type="presOf" srcId="{23AE8D10-49A6-4DB0-9F04-EB912C22E3E6}" destId="{9122275F-43AE-4C10-9E77-4AEEC68A88B2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7B37ADBA-57E6-4FA8-93ED-AB524BC54467}" type="presOf" srcId="{BC42BDBA-32C0-4D02-A42D-8F31E369EF5A}" destId="{78888738-8785-4767-9827-5D9E7014F5DC}" srcOrd="0" destOrd="0" presId="urn:microsoft.com/office/officeart/2005/8/layout/vList3"/>
    <dgm:cxn modelId="{51EF8B5B-64AE-46E5-9334-B79D8A494544}" type="presParOf" srcId="{78888738-8785-4767-9827-5D9E7014F5DC}" destId="{B4604DF4-CE83-487E-8662-C47A8555BCD6}" srcOrd="0" destOrd="0" presId="urn:microsoft.com/office/officeart/2005/8/layout/vList3"/>
    <dgm:cxn modelId="{4C5D30AF-5E67-4AD9-BF43-45C2977A0BAD}" type="presParOf" srcId="{B4604DF4-CE83-487E-8662-C47A8555BCD6}" destId="{0F0CF3E7-A0D5-4B5C-8DE0-EBCEE03987B7}" srcOrd="0" destOrd="0" presId="urn:microsoft.com/office/officeart/2005/8/layout/vList3"/>
    <dgm:cxn modelId="{EACD649F-2E43-4242-86DF-8382C2817125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5024" custLinFactNeighborX="4852">
        <dgm:presLayoutVars>
          <dgm:bulletEnabled val="1"/>
        </dgm:presLayoutVars>
      </dgm:prSet>
      <dgm:spPr/>
    </dgm:pt>
  </dgm:ptLst>
  <dgm:cxnLst>
    <dgm:cxn modelId="{6D3C075C-8817-4175-8106-B8E9583261D7}" type="presOf" srcId="{23AE8D10-49A6-4DB0-9F04-EB912C22E3E6}" destId="{9122275F-43AE-4C10-9E77-4AEEC68A88B2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D03EF3DF-5028-4277-B404-C33B2F6F7D95}" type="presOf" srcId="{BC42BDBA-32C0-4D02-A42D-8F31E369EF5A}" destId="{78888738-8785-4767-9827-5D9E7014F5DC}" srcOrd="0" destOrd="0" presId="urn:microsoft.com/office/officeart/2005/8/layout/vList3"/>
    <dgm:cxn modelId="{B1DD3EC2-31B4-43BF-AA90-C187D6127D9C}" type="presParOf" srcId="{78888738-8785-4767-9827-5D9E7014F5DC}" destId="{B4604DF4-CE83-487E-8662-C47A8555BCD6}" srcOrd="0" destOrd="0" presId="urn:microsoft.com/office/officeart/2005/8/layout/vList3"/>
    <dgm:cxn modelId="{166BBB80-2449-410E-8DD8-929365618310}" type="presParOf" srcId="{B4604DF4-CE83-487E-8662-C47A8555BCD6}" destId="{0F0CF3E7-A0D5-4B5C-8DE0-EBCEE03987B7}" srcOrd="0" destOrd="0" presId="urn:microsoft.com/office/officeart/2005/8/layout/vList3"/>
    <dgm:cxn modelId="{06EC3257-658A-476E-B20F-883559726F59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Aft>
              <a:spcPts val="400"/>
            </a:spcAft>
          </a:pPr>
          <a:r>
            <a:rPr lang="en-US" sz="24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24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CHS</a:t>
          </a:r>
          <a:r>
            <a:rPr lang="en-CA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</a:p>
        <a:p>
          <a:pPr algn="l">
            <a:lnSpc>
              <a:spcPct val="90000"/>
            </a:lnSpc>
            <a:spcAft>
              <a:spcPts val="4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63247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Aft>
              <a:spcPts val="400"/>
            </a:spcAft>
          </a:pPr>
          <a:r>
            <a:rPr lang="en-US" sz="24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CFP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US" sz="2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Aft>
              <a:spcPts val="4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62832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Aft>
              <a:spcPts val="400"/>
            </a:spcAft>
          </a:pPr>
          <a:r>
            <a:rPr lang="en-US" sz="24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MBA, MFA-P</a:t>
          </a:r>
          <a:r>
            <a:rPr lang="en-CA" sz="2200" b="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b="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CA" sz="2200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ts val="2200"/>
            </a:lnSpc>
            <a:spcAft>
              <a:spcPts val="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3455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63571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1D087716-F779-4224-88A9-431A569A9885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5C9D88-D76E-4258-9510-78BCCE1E916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0"/>
      <dgm:spPr/>
    </dgm:pt>
    <dgm:pt modelId="{3765E27B-56C5-4F7D-B6E4-4BC17805F9F8}" type="pres">
      <dgm:prSet presAssocID="{C45C9D88-D76E-4258-9510-78BCCE1E9162}" presName="linearFlow" presStyleCnt="0">
        <dgm:presLayoutVars>
          <dgm:dir/>
          <dgm:resizeHandles val="exact"/>
        </dgm:presLayoutVars>
      </dgm:prSet>
      <dgm:spPr/>
    </dgm:pt>
  </dgm:ptLst>
  <dgm:cxnLst>
    <dgm:cxn modelId="{1D087716-F779-4224-88A9-431A569A9885}" type="presOf" srcId="{C45C9D88-D76E-4258-9510-78BCCE1E9162}" destId="{3765E27B-56C5-4F7D-B6E4-4BC17805F9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42BDBA-32C0-4D02-A42D-8F31E369EF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E8D10-49A6-4DB0-9F04-EB912C22E3E6}">
      <dgm:prSet phldrT="[Text]" custT="1"/>
      <dgm:spPr>
        <a:solidFill>
          <a:srgbClr val="323F48"/>
        </a:solidFill>
      </dgm:spPr>
      <dgm:t>
        <a:bodyPr/>
        <a:lstStyle/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5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AI in Finance: Striking the Right Mix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Presenter: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1600" dirty="0">
              <a:latin typeface="Arial" panose="020B0604020202020204" pitchFamily="34" charset="0"/>
              <a:cs typeface="Arial" panose="020B0604020202020204" pitchFamily="34" charset="0"/>
            </a:rPr>
            <a:t>Case Study Activity: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The Overwhelmed Financial Planner</a:t>
          </a:r>
        </a:p>
      </dgm:t>
    </dgm:pt>
    <dgm:pt modelId="{C07F92BA-9E4F-4B0B-8521-FC006F9867DB}" type="parTrans" cxnId="{B70287A7-0055-445B-BA54-9F5BD9E0D615}">
      <dgm:prSet/>
      <dgm:spPr/>
      <dgm:t>
        <a:bodyPr/>
        <a:lstStyle/>
        <a:p>
          <a:endParaRPr lang="en-US"/>
        </a:p>
      </dgm:t>
    </dgm:pt>
    <dgm:pt modelId="{5E3B02F1-32DD-4B65-8B3A-78EB0839041C}" type="sibTrans" cxnId="{B70287A7-0055-445B-BA54-9F5BD9E0D615}">
      <dgm:prSet/>
      <dgm:spPr/>
      <dgm:t>
        <a:bodyPr/>
        <a:lstStyle/>
        <a:p>
          <a:endParaRPr lang="en-US"/>
        </a:p>
      </dgm:t>
    </dgm:pt>
    <dgm:pt modelId="{78888738-8785-4767-9827-5D9E7014F5DC}" type="pres">
      <dgm:prSet presAssocID="{BC42BDBA-32C0-4D02-A42D-8F31E369EF5A}" presName="linearFlow" presStyleCnt="0">
        <dgm:presLayoutVars>
          <dgm:dir/>
          <dgm:resizeHandles val="exact"/>
        </dgm:presLayoutVars>
      </dgm:prSet>
      <dgm:spPr/>
    </dgm:pt>
    <dgm:pt modelId="{B4604DF4-CE83-487E-8662-C47A8555BCD6}" type="pres">
      <dgm:prSet presAssocID="{23AE8D10-49A6-4DB0-9F04-EB912C22E3E6}" presName="composite" presStyleCnt="0"/>
      <dgm:spPr/>
    </dgm:pt>
    <dgm:pt modelId="{0F0CF3E7-A0D5-4B5C-8DE0-EBCEE03987B7}" type="pres">
      <dgm:prSet presAssocID="{23AE8D10-49A6-4DB0-9F04-EB912C22E3E6}" presName="imgShp" presStyleLbl="fgImgPlace1" presStyleIdx="0" presStyleCnt="1" custLinFactNeighborX="-19937"/>
      <dgm:spPr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122275F-43AE-4C10-9E77-4AEEC68A88B2}" type="pres">
      <dgm:prSet presAssocID="{23AE8D10-49A6-4DB0-9F04-EB912C22E3E6}" presName="txShp" presStyleLbl="node1" presStyleIdx="0" presStyleCnt="1" custScaleX="123263" custScaleY="57059" custLinFactNeighborX="4852">
        <dgm:presLayoutVars>
          <dgm:bulletEnabled val="1"/>
        </dgm:presLayoutVars>
      </dgm:prSet>
      <dgm:spPr/>
    </dgm:pt>
  </dgm:ptLst>
  <dgm:cxnLst>
    <dgm:cxn modelId="{2DC22B62-0529-49E7-ADF3-1D8531AF805C}" type="presOf" srcId="{BC42BDBA-32C0-4D02-A42D-8F31E369EF5A}" destId="{78888738-8785-4767-9827-5D9E7014F5DC}" srcOrd="0" destOrd="0" presId="urn:microsoft.com/office/officeart/2005/8/layout/vList3"/>
    <dgm:cxn modelId="{B70287A7-0055-445B-BA54-9F5BD9E0D615}" srcId="{BC42BDBA-32C0-4D02-A42D-8F31E369EF5A}" destId="{23AE8D10-49A6-4DB0-9F04-EB912C22E3E6}" srcOrd="0" destOrd="0" parTransId="{C07F92BA-9E4F-4B0B-8521-FC006F9867DB}" sibTransId="{5E3B02F1-32DD-4B65-8B3A-78EB0839041C}"/>
    <dgm:cxn modelId="{66A39CCD-0982-4908-841C-09EFA3A71594}" type="presOf" srcId="{23AE8D10-49A6-4DB0-9F04-EB912C22E3E6}" destId="{9122275F-43AE-4C10-9E77-4AEEC68A88B2}" srcOrd="0" destOrd="0" presId="urn:microsoft.com/office/officeart/2005/8/layout/vList3"/>
    <dgm:cxn modelId="{AE57E0DD-0912-4D37-A2A3-A38E3AFEACBC}" type="presParOf" srcId="{78888738-8785-4767-9827-5D9E7014F5DC}" destId="{B4604DF4-CE83-487E-8662-C47A8555BCD6}" srcOrd="0" destOrd="0" presId="urn:microsoft.com/office/officeart/2005/8/layout/vList3"/>
    <dgm:cxn modelId="{DD421E8A-C986-46D9-B902-E94C587B93DF}" type="presParOf" srcId="{B4604DF4-CE83-487E-8662-C47A8555BCD6}" destId="{0F0CF3E7-A0D5-4B5C-8DE0-EBCEE03987B7}" srcOrd="0" destOrd="0" presId="urn:microsoft.com/office/officeart/2005/8/layout/vList3"/>
    <dgm:cxn modelId="{26FB9B78-9EF4-4EE3-8A6E-059134E82C5A}" type="presParOf" srcId="{B4604DF4-CE83-487E-8662-C47A8555BCD6}" destId="{9122275F-43AE-4C10-9E77-4AEEC68A8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Jos Herman, CPA,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</a:t>
          </a:r>
          <a:endParaRPr lang="en-CA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Financial Planning &amp; Analysis, Resources &amp; Solutions Professional Corporation, Calgary, AB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58336"/>
          <a:ext cx="7114437" cy="1426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Building Tax Legislation Awareness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Sterling Rempel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Adapting to Unexpected Changes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19259" y="558336"/>
        <a:ext cx="6757802" cy="1426539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003" y="577009"/>
          <a:ext cx="7114437" cy="1389194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391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09301" y="577009"/>
        <a:ext cx="6767139" cy="1389194"/>
      </dsp:txXfrm>
    </dsp:sp>
    <dsp:sp modelId="{0F0CF3E7-A0D5-4B5C-8DE0-EBCEE03987B7}">
      <dsp:nvSpPr>
        <dsp:cNvPr id="0" name=""/>
        <dsp:cNvSpPr/>
      </dsp:nvSpPr>
      <dsp:spPr>
        <a:xfrm>
          <a:off x="0" y="1241"/>
          <a:ext cx="2540729" cy="2540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71917"/>
          <a:ext cx="7114437" cy="1399377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12468" y="571917"/>
        <a:ext cx="6764593" cy="1399377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US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CHS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Toronto, ON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US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CHS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Toronto, ON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MFA-P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Planning, Calgary, AB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MFA-P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Planning, Calgary, AB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46040"/>
          <a:ext cx="7114437" cy="1451131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AI in Finance: Striking the Right Mix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Overwhelmed Financial Planner</a:t>
          </a:r>
        </a:p>
      </dsp:txBody>
      <dsp:txXfrm rot="10800000">
        <a:off x="1725407" y="546040"/>
        <a:ext cx="6751654" cy="1451131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58336"/>
          <a:ext cx="7114437" cy="1426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Building Tax Legislation Awareness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Sterling Rempel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Adapting to Unexpected Changes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19259" y="558336"/>
        <a:ext cx="6757802" cy="1426539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Jos Herman, CPA,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</a:t>
          </a:r>
          <a:endParaRPr lang="en-CA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 of Financial Planning &amp; Analysis, Resources &amp; Solutions Professional Corporation, Calgary, AB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003" y="577009"/>
          <a:ext cx="7114437" cy="1389194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391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09301" y="577009"/>
        <a:ext cx="6767139" cy="1389194"/>
      </dsp:txXfrm>
    </dsp:sp>
    <dsp:sp modelId="{0F0CF3E7-A0D5-4B5C-8DE0-EBCEE03987B7}">
      <dsp:nvSpPr>
        <dsp:cNvPr id="0" name=""/>
        <dsp:cNvSpPr/>
      </dsp:nvSpPr>
      <dsp:spPr>
        <a:xfrm>
          <a:off x="0" y="1241"/>
          <a:ext cx="2540729" cy="2540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71917"/>
          <a:ext cx="7114437" cy="1399377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12468" y="571917"/>
        <a:ext cx="6764593" cy="1399377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Kelowna, BC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CFP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Kelowna, BC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MFA-P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Inc., Toronto, ON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860552" y="1501067"/>
          <a:ext cx="9109935" cy="1804539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184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CLU</a:t>
          </a:r>
          <a:r>
            <a:rPr lang="en-CA" sz="3600" b="1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CA" sz="3600" b="1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MFA-P</a:t>
          </a:r>
          <a:r>
            <a:rPr lang="en-CA" sz="3600" b="1" kern="1200" baseline="30000" dirty="0">
              <a:solidFill>
                <a:srgbClr val="00A6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TM</a:t>
          </a:r>
          <a:r>
            <a:rPr lang="en-CA" sz="3600" b="1" kern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CA" sz="3600" b="1" kern="1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20"/>
            </a:spcAft>
            <a:buNone/>
          </a:pPr>
          <a:r>
            <a:rPr lang="en-C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Inc., Toronto, ON</a:t>
          </a:r>
        </a:p>
      </dsp:txBody>
      <dsp:txXfrm rot="10800000">
        <a:off x="2311687" y="1501067"/>
        <a:ext cx="8658800" cy="1804539"/>
      </dsp:txXfrm>
    </dsp:sp>
    <dsp:sp modelId="{0F0CF3E7-A0D5-4B5C-8DE0-EBCEE03987B7}">
      <dsp:nvSpPr>
        <dsp:cNvPr id="0" name=""/>
        <dsp:cNvSpPr/>
      </dsp:nvSpPr>
      <dsp:spPr>
        <a:xfrm>
          <a:off x="0" y="543600"/>
          <a:ext cx="3719473" cy="371947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984418" y="741503"/>
          <a:ext cx="4820069" cy="1234136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CA" sz="24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Sterling Rempel</a:t>
          </a:r>
          <a:r>
            <a:rPr lang="en-CA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CFP</a:t>
          </a:r>
          <a:r>
            <a:rPr lang="en-US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US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TEP, 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MFA-P</a:t>
          </a:r>
          <a:r>
            <a:rPr lang="en-CA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Certified Financial Planner, Founder &amp; President, Future Values Estate &amp; Financial Planning</a:t>
          </a:r>
          <a:endParaRPr lang="en-US" sz="16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92952" y="741503"/>
        <a:ext cx="4511535" cy="1234136"/>
      </dsp:txXfrm>
    </dsp:sp>
    <dsp:sp modelId="{0F0CF3E7-A0D5-4B5C-8DE0-EBCEE03987B7}">
      <dsp:nvSpPr>
        <dsp:cNvPr id="0" name=""/>
        <dsp:cNvSpPr/>
      </dsp:nvSpPr>
      <dsp:spPr>
        <a:xfrm>
          <a:off x="745" y="384246"/>
          <a:ext cx="1967974" cy="19679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003" y="577009"/>
          <a:ext cx="7114437" cy="1389194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391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Balancing Priorities for Client-Centric Success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Stefano Pannu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Next-Generation Wealth 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09301" y="577009"/>
        <a:ext cx="6767139" cy="1389194"/>
      </dsp:txXfrm>
    </dsp:sp>
    <dsp:sp modelId="{0F0CF3E7-A0D5-4B5C-8DE0-EBCEE03987B7}">
      <dsp:nvSpPr>
        <dsp:cNvPr id="0" name=""/>
        <dsp:cNvSpPr/>
      </dsp:nvSpPr>
      <dsp:spPr>
        <a:xfrm>
          <a:off x="0" y="1241"/>
          <a:ext cx="2540729" cy="2540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71917"/>
          <a:ext cx="7114437" cy="1399377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Outliving the Money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Pete Gillespie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Leaving a Lasting Legacy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12468" y="571917"/>
        <a:ext cx="6764593" cy="1399377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984899" y="648655"/>
          <a:ext cx="4820069" cy="1245901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67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  <a:r>
            <a:rPr lang="en-CA" sz="24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QAFP</a:t>
          </a:r>
          <a:r>
            <a:rPr lang="en-CA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CHS</a:t>
          </a:r>
          <a:r>
            <a:rPr lang="en-CA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Managing Partner, Longevity Achieved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96374" y="648655"/>
        <a:ext cx="4508594" cy="1245901"/>
      </dsp:txXfrm>
    </dsp:sp>
    <dsp:sp modelId="{0F0CF3E7-A0D5-4B5C-8DE0-EBCEE03987B7}">
      <dsp:nvSpPr>
        <dsp:cNvPr id="0" name=""/>
        <dsp:cNvSpPr/>
      </dsp:nvSpPr>
      <dsp:spPr>
        <a:xfrm>
          <a:off x="0" y="286657"/>
          <a:ext cx="1969898" cy="196989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984418" y="653347"/>
          <a:ext cx="4820069" cy="1236517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Stefano Pannu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CLU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CFP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CIM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FCSI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US" sz="2200" kern="12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Principal, Noble Pannu Wealth Management Ltd.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93547" y="653347"/>
        <a:ext cx="4510940" cy="1236517"/>
      </dsp:txXfrm>
    </dsp:sp>
    <dsp:sp modelId="{0F0CF3E7-A0D5-4B5C-8DE0-EBCEE03987B7}">
      <dsp:nvSpPr>
        <dsp:cNvPr id="0" name=""/>
        <dsp:cNvSpPr/>
      </dsp:nvSpPr>
      <dsp:spPr>
        <a:xfrm>
          <a:off x="0" y="287619"/>
          <a:ext cx="1967974" cy="19679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984418" y="646075"/>
          <a:ext cx="4820069" cy="1251061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22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4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Pete Gillespie, 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CLU</a:t>
          </a:r>
          <a:r>
            <a:rPr lang="en-US" sz="220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r>
            <a:rPr lang="en-US" sz="22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, MBA, MFA-P</a:t>
          </a:r>
          <a:r>
            <a:rPr lang="en-CA" sz="2200" b="0" kern="1200" baseline="300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TM</a:t>
          </a:r>
          <a:r>
            <a:rPr lang="en-US" sz="2200" b="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CA" sz="2200" kern="1200" baseline="30000" dirty="0">
            <a:solidFill>
              <a:srgbClr val="00A66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President, Gillespie Wealth Management and Estate Planning Inc.</a:t>
          </a:r>
        </a:p>
      </dsp:txBody>
      <dsp:txXfrm rot="10800000">
        <a:off x="1297183" y="646075"/>
        <a:ext cx="4507304" cy="1251061"/>
      </dsp:txXfrm>
    </dsp:sp>
    <dsp:sp modelId="{0F0CF3E7-A0D5-4B5C-8DE0-EBCEE03987B7}">
      <dsp:nvSpPr>
        <dsp:cNvPr id="0" name=""/>
        <dsp:cNvSpPr/>
      </dsp:nvSpPr>
      <dsp:spPr>
        <a:xfrm>
          <a:off x="745" y="287619"/>
          <a:ext cx="1967974" cy="19679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75F-43AE-4C10-9E77-4AEEC68A88B2}">
      <dsp:nvSpPr>
        <dsp:cNvPr id="0" name=""/>
        <dsp:cNvSpPr/>
      </dsp:nvSpPr>
      <dsp:spPr>
        <a:xfrm rot="10800000">
          <a:off x="1362624" y="546040"/>
          <a:ext cx="7114437" cy="1451131"/>
        </a:xfrm>
        <a:prstGeom prst="homePlate">
          <a:avLst/>
        </a:prstGeom>
        <a:solidFill>
          <a:srgbClr val="323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486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2500" kern="1200" dirty="0">
              <a:solidFill>
                <a:srgbClr val="00A664"/>
              </a:solidFill>
              <a:latin typeface="Arial" panose="020B0604020202020204" pitchFamily="34" charset="0"/>
              <a:cs typeface="Arial" panose="020B0604020202020204" pitchFamily="34" charset="0"/>
            </a:rPr>
            <a:t>AI in Finance: Striking the Right Mix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Presenter: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Alaeddine Jabri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CA" sz="1600" kern="1200" dirty="0">
              <a:latin typeface="Arial" panose="020B0604020202020204" pitchFamily="34" charset="0"/>
              <a:cs typeface="Arial" panose="020B0604020202020204" pitchFamily="34" charset="0"/>
            </a:rPr>
            <a:t>Case Study Activity: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The Overwhelmed Financial Planner</a:t>
          </a:r>
        </a:p>
      </dsp:txBody>
      <dsp:txXfrm rot="10800000">
        <a:off x="1725407" y="546040"/>
        <a:ext cx="6751654" cy="1451131"/>
      </dsp:txXfrm>
    </dsp:sp>
    <dsp:sp modelId="{0F0CF3E7-A0D5-4B5C-8DE0-EBCEE03987B7}">
      <dsp:nvSpPr>
        <dsp:cNvPr id="0" name=""/>
        <dsp:cNvSpPr/>
      </dsp:nvSpPr>
      <dsp:spPr>
        <a:xfrm>
          <a:off x="0" y="0"/>
          <a:ext cx="2543212" cy="2543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50A0-2A8C-6A3D-5926-3F406328E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15DEA-D8F7-ED5B-932A-B1642E528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EC8B6-6226-DC66-5D8F-39B726E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0040-0299-C110-08A8-A207FD2A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4179-53B3-6501-FF10-A109F510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B992-200D-3A9A-181D-50D0968F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42DFF-7F82-19E7-1117-7C3522443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E4AD-0C38-C89C-E197-0CF764A5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732A-73C5-A32F-C47F-31779FCA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0CAC-CB38-E2A7-8D93-BA2595FA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1A7B1-70B4-FDC8-E099-D2A0F43C2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4D556-EA1B-ABC8-CA0C-C1BD143E8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7AF9-325D-0B18-C165-00CF2F79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FB6D-2EBC-8E2C-08BF-7C775103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A7DB-9449-53C8-8034-E0760421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1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2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11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CA21-08A2-A360-57FA-D05703F3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F897-A3CD-05F1-DBF6-7420B1617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C009-F33B-7DD1-E294-52D582FE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80A1-0790-A989-53F5-413A1E15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497B-E527-456B-B0FD-A602BF57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9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B606-A088-82D3-BE4F-201EB3A0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E1B7-2CA8-BEAB-F0BC-F407C00E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4A87D-759D-2D43-5826-FDD5259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982E6-6145-B49A-2F38-9B32083C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851A8-8501-485C-CD6F-08388A2C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77CA-0608-B525-DF19-CB088F96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73B6F-5DBC-1F2B-9AC7-8FB40F2D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E4641-9895-B506-3B94-4BC5E5707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F20E6-D109-2403-7AB5-E8A9E15F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BE3DE-F224-AE9B-495D-235A70D3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54FE-40A4-666C-498B-0D2E0478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B9F9-54A1-2590-6BF3-BF0E5DA3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2734-1D17-F782-28BB-5194AF0E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7DE7A-530B-8D4E-7626-9914077E8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E3838-F2F5-31E7-F30E-7E7B79D55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9B55A-B139-3E75-0D9B-6C058832E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27BF6-9260-D0AE-CD37-AC007728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4DE1A-7FD3-06E2-08DC-7DD997D6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40F96-A1F3-53CF-348F-D0A29351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9DBD-38C0-3EAA-079A-CEB6AF19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0E4EC-AD37-5F07-E07E-CDB2E465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ED1CA-B9F7-03BD-6E09-9C90EB2D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3B7C0-5F49-CA9F-7976-DAC9D026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0AF3D-5CE7-5AB6-C6C3-426F3D49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E4CEC-DAF1-445F-17EA-04A7DB18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C9E50-4452-98E0-97BC-A90961EA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00FD-A1A3-A583-850D-38AA39C6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A892-AF05-C9B2-689D-0CD52072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7BB97-016F-DA67-AC62-BB4EE7B2D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93C8B-A0B3-9775-5990-AA2E101D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CDBC2-A393-C027-4E3B-C6157F91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65A4F-E625-42AF-14FE-3258647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927F-4477-00C6-895F-32F97389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7287C-49E3-17B3-62ED-A14C275F0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F0243-FC1A-9F6C-4E8C-8C6F99BC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6B496-623D-7142-9BDA-C442E714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84178-DCA3-9998-96A1-01FDFF35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1261E-DB2D-AD5E-4625-55D3FB58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9A619-5057-7700-B25D-5A1BA3BA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359E8-DE63-4017-E0A2-E7AB5CAB3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84B3-5B8B-C484-1B9E-C4432D53C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0A6F-A136-8746-841E-2EB42714FBF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D492-27C0-B8A3-2D8A-F1A28BAC5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4359-34E4-C36C-CFE6-C1BEAA0A5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0313-1D56-1E4D-84DD-B7B008A5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E02B-B860-FE4E-8156-964057E6B3A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7535-5189-194D-9A99-472E4CE22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e@advocis.c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acanada.ca/en/business-and-accounting-resources/taxation/blog/2023/may/business-succession-tax-rul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anada.ca/en/revenue-agency/programs/about-canada-revenue-agency-cra/compliance/mandatory-disclosure-rules-overview/guidance-document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18" Type="http://schemas.openxmlformats.org/officeDocument/2006/relationships/diagramLayout" Target="../diagrams/layout21.xml"/><Relationship Id="rId3" Type="http://schemas.openxmlformats.org/officeDocument/2006/relationships/diagramLayout" Target="../diagrams/layout18.xml"/><Relationship Id="rId21" Type="http://schemas.microsoft.com/office/2007/relationships/diagramDrawing" Target="../diagrams/drawing21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17" Type="http://schemas.openxmlformats.org/officeDocument/2006/relationships/diagramData" Target="../diagrams/data21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20" Type="http://schemas.openxmlformats.org/officeDocument/2006/relationships/diagramColors" Target="../diagrams/colors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19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diagramData" Target="../diagrams/data25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17" Type="http://schemas.microsoft.com/office/2007/relationships/diagramDrawing" Target="../diagrams/drawing25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2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D616A-86DD-89F8-5B77-1BF95E9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B83DF-D694-08C5-FEFB-3D17BF7C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8" y="4411855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032627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828DE11-9165-44AF-9971-565B6C912F44}"/>
              </a:ext>
            </a:extLst>
          </p:cNvPr>
          <p:cNvSpPr txBox="1"/>
          <p:nvPr/>
        </p:nvSpPr>
        <p:spPr>
          <a:xfrm>
            <a:off x="610446" y="245927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– Part I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F1331EE-DD0C-4411-99E4-73D6BA3450C8}"/>
              </a:ext>
            </a:extLst>
          </p:cNvPr>
          <p:cNvGraphicFramePr/>
          <p:nvPr/>
        </p:nvGraphicFramePr>
        <p:xfrm>
          <a:off x="1840153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35AF1C6-7E5D-4FE0-9ABF-32BD2C08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288477"/>
              </p:ext>
            </p:extLst>
          </p:nvPr>
        </p:nvGraphicFramePr>
        <p:xfrm>
          <a:off x="1405191" y="1087779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0BB6957-A4F0-446B-A69D-158CC04CF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540604"/>
              </p:ext>
            </p:extLst>
          </p:nvPr>
        </p:nvGraphicFramePr>
        <p:xfrm>
          <a:off x="1398084" y="3861740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47776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8059CB-4492-460D-B0F5-67067E522DE5}"/>
              </a:ext>
            </a:extLst>
          </p:cNvPr>
          <p:cNvSpPr txBox="1"/>
          <p:nvPr/>
        </p:nvSpPr>
        <p:spPr>
          <a:xfrm>
            <a:off x="573500" y="190509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– Part II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DC262D7-C588-4CF3-9564-619BF8109847}"/>
              </a:ext>
            </a:extLst>
          </p:cNvPr>
          <p:cNvGraphicFramePr/>
          <p:nvPr/>
        </p:nvGraphicFramePr>
        <p:xfrm>
          <a:off x="1840153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639768-1BFA-4A9B-AE93-7372A30A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41084"/>
              </p:ext>
            </p:extLst>
          </p:nvPr>
        </p:nvGraphicFramePr>
        <p:xfrm>
          <a:off x="1405191" y="1087779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EABEA5-D878-49D6-A711-FE180F5D2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773020"/>
              </p:ext>
            </p:extLst>
          </p:nvPr>
        </p:nvGraphicFramePr>
        <p:xfrm>
          <a:off x="1398084" y="3861740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77202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294168"/>
            <a:ext cx="10856825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marR="0" lvl="0" indent="-711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six (6) CE credits for full attendance of both Part I and Part II (CE credits not available for partial attendance)</a:t>
            </a:r>
          </a:p>
          <a:p>
            <a:pPr marL="711200" marR="0" lvl="0" indent="-71120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an additional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(8) CE credits for completion of the Advanced Learning Modules</a:t>
            </a:r>
          </a:p>
          <a:p>
            <a:pPr marL="711200" marR="0" lvl="0" indent="-71120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Contact 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ce@advocis.ca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CA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9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D7C0D-311A-6768-1BF3-32A8253B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B6A0D-8255-9737-B4F6-1C7F19E4DC2B}"/>
              </a:ext>
            </a:extLst>
          </p:cNvPr>
          <p:cNvSpPr txBox="1">
            <a:spLocks/>
          </p:cNvSpPr>
          <p:nvPr/>
        </p:nvSpPr>
        <p:spPr>
          <a:xfrm>
            <a:off x="354390" y="2277815"/>
            <a:ext cx="6592639" cy="195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FFF03-21DB-DD36-F867-3E533CB8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0" y="4749800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509E11-3DC0-C4D2-CF2E-5A2B25503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705832"/>
              </p:ext>
            </p:extLst>
          </p:nvPr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7B1015B-C741-0BFD-2596-0464B44E05F9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Finance: Striking the Right Mix</a:t>
            </a:r>
          </a:p>
        </p:txBody>
      </p:sp>
    </p:spTree>
    <p:extLst>
      <p:ext uri="{BB962C8B-B14F-4D97-AF65-F5344CB8AC3E}">
        <p14:creationId xmlns:p14="http://schemas.microsoft.com/office/powerpoint/2010/main" val="167198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ABF5B8B-C546-4B0F-8035-4F952560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47" y="245495"/>
            <a:ext cx="10177479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04770">
              <a:defRPr/>
            </a:pPr>
            <a:r>
              <a:rPr lang="en-CA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Finance: Striking the Right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D4CBF-3C14-4346-9622-E6517A7B567F}"/>
              </a:ext>
            </a:extLst>
          </p:cNvPr>
          <p:cNvSpPr txBox="1"/>
          <p:nvPr/>
        </p:nvSpPr>
        <p:spPr>
          <a:xfrm>
            <a:off x="610447" y="1199965"/>
            <a:ext cx="10851534" cy="2625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4770">
              <a:lnSpc>
                <a:spcPts val="3866"/>
              </a:lnSpc>
              <a:spcAft>
                <a:spcPts val="600"/>
              </a:spcAft>
              <a:defRPr/>
            </a:pPr>
            <a:r>
              <a:rPr lang="en-US" sz="34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 </a:t>
            </a:r>
          </a:p>
          <a:p>
            <a:pPr marL="457154" indent="-457154" defTabSz="304770">
              <a:lnSpc>
                <a:spcPts val="3866"/>
              </a:lnSpc>
              <a:spcAft>
                <a:spcPts val="6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how artificial intelligence can enhance the financial advisory landscape, balancing its implementation for optimal client satisfaction and advisor efficiency.</a:t>
            </a:r>
          </a:p>
        </p:txBody>
      </p:sp>
    </p:spTree>
    <p:extLst>
      <p:ext uri="{BB962C8B-B14F-4D97-AF65-F5344CB8AC3E}">
        <p14:creationId xmlns:p14="http://schemas.microsoft.com/office/powerpoint/2010/main" val="228769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4E69D-B235-7693-D29A-096F8DCE5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E54705-7CDC-36F4-7079-1F4107164D1B}"/>
              </a:ext>
            </a:extLst>
          </p:cNvPr>
          <p:cNvGraphicFramePr/>
          <p:nvPr/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887F63-4EB9-0514-D645-86A9EF23E03A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in Finance: Striking the Right Mix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AFD253-0B67-ED3D-0F88-81C812D9B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74" y="5856443"/>
            <a:ext cx="4265319" cy="6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7348C-42ED-1DC5-574D-984925A3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B8BD7-591E-1EF8-9E08-0B72A864BFE3}"/>
              </a:ext>
            </a:extLst>
          </p:cNvPr>
          <p:cNvSpPr txBox="1"/>
          <p:nvPr/>
        </p:nvSpPr>
        <p:spPr>
          <a:xfrm>
            <a:off x="610447" y="245927"/>
            <a:ext cx="103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3A2C2-3220-65F1-276F-123022E7D0DB}"/>
              </a:ext>
            </a:extLst>
          </p:cNvPr>
          <p:cNvSpPr txBox="1"/>
          <p:nvPr/>
        </p:nvSpPr>
        <p:spPr>
          <a:xfrm>
            <a:off x="667587" y="1151444"/>
            <a:ext cx="108568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in Finance: Striking the Right Mix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Addressing client concerns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Addressing ethical issues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Creating practice efficiencies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 documentation in all areas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AI to free-up time for deeper client engagement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Implementing AI into an advisory practice</a:t>
            </a:r>
            <a:endParaRPr kumimoji="0" lang="en-CA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996A5-714F-8586-CB49-DC5EF1BB0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128E7-C442-0554-2A83-3E01057CB13F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6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in Finance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88044-32C2-1A7B-E379-9A7471A71B5C}"/>
              </a:ext>
            </a:extLst>
          </p:cNvPr>
          <p:cNvSpPr txBox="1"/>
          <p:nvPr/>
        </p:nvSpPr>
        <p:spPr>
          <a:xfrm>
            <a:off x="610446" y="1294168"/>
            <a:ext cx="10856825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2030 - The impact of AI on the future of insurance, McKinsey &amp; Company, March 2021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3CEBD-543B-1625-E07B-CC89B9597C17}"/>
              </a:ext>
            </a:extLst>
          </p:cNvPr>
          <p:cNvSpPr txBox="1"/>
          <p:nvPr/>
        </p:nvSpPr>
        <p:spPr>
          <a:xfrm>
            <a:off x="951346" y="5563832"/>
            <a:ext cx="737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to Update 2024 attendees through your Advocis Dashboard</a:t>
            </a: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3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D5DE8-1F1E-F2B6-0AB4-45869429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D916B-6485-4C11-E656-CDCD1C2C06DC}"/>
              </a:ext>
            </a:extLst>
          </p:cNvPr>
          <p:cNvSpPr txBox="1"/>
          <p:nvPr/>
        </p:nvSpPr>
        <p:spPr>
          <a:xfrm>
            <a:off x="610447" y="245927"/>
            <a:ext cx="1054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 Activity: The Overwhelmed Financial Planner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36EE9-B21B-0A78-2B92-8A77E3092B41}"/>
              </a:ext>
            </a:extLst>
          </p:cNvPr>
          <p:cNvSpPr txBox="1"/>
          <p:nvPr/>
        </p:nvSpPr>
        <p:spPr>
          <a:xfrm>
            <a:off x="610447" y="1569366"/>
            <a:ext cx="10856825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Navigating the technological landscape for financial planning practices - conducting a comprehensive technology audit to determine what to retain, what to get rid of, and what new innovations deserve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6574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782980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Advocis Education Disclaimer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797231" y="1298028"/>
            <a:ext cx="10670040" cy="516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2" indent="-380962" defTabSz="304770">
              <a:spcAft>
                <a:spcPts val="12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seminar is for educational purposes only. It should not be construed as legal advice by Advocis.</a:t>
            </a:r>
          </a:p>
          <a:p>
            <a:pPr marL="380962" indent="-380962" defTabSz="304770">
              <a:spcAft>
                <a:spcPts val="12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presentations are of a technical nature designed for financial advisors and planners, and delivered by professionals. The printed material received should not be redistributed. </a:t>
            </a:r>
          </a:p>
          <a:p>
            <a:pPr marL="380962" indent="-380962" defTabSz="304770">
              <a:spcAft>
                <a:spcPts val="12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advice given or comments made during this </a:t>
            </a:r>
            <a:b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 the topic experts does not bind </a:t>
            </a:r>
            <a:b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Advocis to the validity of the content.</a:t>
            </a:r>
          </a:p>
          <a:p>
            <a:pPr marL="380962" indent="-380962" defTabSz="304770">
              <a:spcAft>
                <a:spcPts val="12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CA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Advocis does not endorse or promote the products or services referred to by the presenters.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spcAft>
                <a:spcPts val="1200"/>
              </a:spcAft>
              <a:buClr>
                <a:srgbClr val="00A664"/>
              </a:buClr>
              <a:buSzPct val="120000"/>
              <a:defRPr/>
            </a:pPr>
            <a:endParaRPr lang="en-US" alt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7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98A8D-70B9-1689-33DD-3F3FDD1FD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1056D-9765-D551-8FFA-B855EEC22FC3}"/>
              </a:ext>
            </a:extLst>
          </p:cNvPr>
          <p:cNvSpPr txBox="1"/>
          <p:nvPr/>
        </p:nvSpPr>
        <p:spPr>
          <a:xfrm>
            <a:off x="610447" y="245927"/>
            <a:ext cx="1054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 Activity: The Overwhelmed Financial Planner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916FC-DC6C-FF62-007C-B413BD23D339}"/>
              </a:ext>
            </a:extLst>
          </p:cNvPr>
          <p:cNvSpPr txBox="1"/>
          <p:nvPr/>
        </p:nvSpPr>
        <p:spPr>
          <a:xfrm>
            <a:off x="610447" y="1569366"/>
            <a:ext cx="1085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64"/>
              </a:buClr>
              <a:buSzTx/>
              <a:tabLst/>
              <a:defRPr/>
            </a:pPr>
            <a:r>
              <a:rPr kumimoji="0" lang="en-C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 format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CA" altLang="en-US" sz="36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case notes and questions on your own (5 mins)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CA" altLang="en-US" sz="36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spokesperson and discuss your response to the questions (25 mins)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CA" altLang="en-US" sz="36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the full group (15 mins)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D7C0D-311A-6768-1BF3-32A8253B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B6A0D-8255-9737-B4F6-1C7F19E4DC2B}"/>
              </a:ext>
            </a:extLst>
          </p:cNvPr>
          <p:cNvSpPr txBox="1">
            <a:spLocks/>
          </p:cNvSpPr>
          <p:nvPr/>
        </p:nvSpPr>
        <p:spPr>
          <a:xfrm>
            <a:off x="354390" y="2277815"/>
            <a:ext cx="6592639" cy="195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FFF03-21DB-DD36-F867-3E533CB8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0" y="4749800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8B9C66-1C31-E137-F5E0-EA9753D1C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066940"/>
              </p:ext>
            </p:extLst>
          </p:nvPr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92F649-3099-1576-015E-DF3DC3D37681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Tax Legislation Awareness</a:t>
            </a:r>
          </a:p>
        </p:txBody>
      </p:sp>
    </p:spTree>
    <p:extLst>
      <p:ext uri="{BB962C8B-B14F-4D97-AF65-F5344CB8AC3E}">
        <p14:creationId xmlns:p14="http://schemas.microsoft.com/office/powerpoint/2010/main" val="54006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D4CBF-3C14-4346-9622-E6517A7B567F}"/>
              </a:ext>
            </a:extLst>
          </p:cNvPr>
          <p:cNvSpPr txBox="1"/>
          <p:nvPr/>
        </p:nvSpPr>
        <p:spPr>
          <a:xfrm>
            <a:off x="610446" y="1258613"/>
            <a:ext cx="11354448" cy="322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4770">
              <a:lnSpc>
                <a:spcPts val="3866"/>
              </a:lnSpc>
              <a:spcAft>
                <a:spcPts val="600"/>
              </a:spcAft>
              <a:defRPr/>
            </a:pPr>
            <a:r>
              <a:rPr lang="en-US" sz="34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 </a:t>
            </a:r>
          </a:p>
          <a:p>
            <a:pPr marL="457154" indent="-457154" defTabSz="304770">
              <a:spcAft>
                <a:spcPts val="6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tax legislation and building smart and efficient strategies to empower financial solutions for individuals and business owners.</a:t>
            </a:r>
          </a:p>
          <a:p>
            <a:pPr defTabSz="304770">
              <a:spcAft>
                <a:spcPts val="600"/>
              </a:spcAft>
              <a:buClr>
                <a:srgbClr val="00A664"/>
              </a:buClr>
              <a:buSzPct val="120000"/>
              <a:defRPr/>
            </a:pPr>
            <a:endParaRPr lang="en-US" altLang="en-US" sz="3000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lnSpc>
                <a:spcPts val="3866"/>
              </a:lnSpc>
              <a:spcAft>
                <a:spcPts val="533"/>
              </a:spcAft>
              <a:buClr>
                <a:srgbClr val="00A664"/>
              </a:buClr>
              <a:buSzPct val="120000"/>
              <a:defRPr/>
            </a:pPr>
            <a:endParaRPr lang="en-CA" altLang="en-US" sz="3000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5A77C-2E68-0F42-31CA-A715E00417AE}"/>
              </a:ext>
            </a:extLst>
          </p:cNvPr>
          <p:cNvSpPr txBox="1"/>
          <p:nvPr/>
        </p:nvSpPr>
        <p:spPr>
          <a:xfrm>
            <a:off x="610446" y="245927"/>
            <a:ext cx="1081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Tax Legislation Awareness</a:t>
            </a:r>
          </a:p>
        </p:txBody>
      </p:sp>
    </p:spTree>
    <p:extLst>
      <p:ext uri="{BB962C8B-B14F-4D97-AF65-F5344CB8AC3E}">
        <p14:creationId xmlns:p14="http://schemas.microsoft.com/office/powerpoint/2010/main" val="38007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9C283-8011-69D0-F17A-D68B1E7D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2A91FD-7720-A719-8A78-D168D13F0727}"/>
              </a:ext>
            </a:extLst>
          </p:cNvPr>
          <p:cNvGraphicFramePr/>
          <p:nvPr/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0A799C-01E7-2ED4-C97A-BDAFED135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74" y="5856443"/>
            <a:ext cx="4265319" cy="628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1001B-8070-19FD-4BD6-84A38189A823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Tax Legislation Awareness</a:t>
            </a:r>
          </a:p>
        </p:txBody>
      </p:sp>
    </p:spTree>
    <p:extLst>
      <p:ext uri="{BB962C8B-B14F-4D97-AF65-F5344CB8AC3E}">
        <p14:creationId xmlns:p14="http://schemas.microsoft.com/office/powerpoint/2010/main" val="3871996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103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67588" y="1151444"/>
            <a:ext cx="10856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Tax Legislation Awareness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Time Home Savings Account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Underused Housing Tax Reporting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Gains Exemption – principal residence restrictions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to registered plans: RESP, RDSP, RRSP, RRIF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 Minimum Tax – proposed changes</a:t>
            </a:r>
          </a:p>
        </p:txBody>
      </p:sp>
    </p:spTree>
    <p:extLst>
      <p:ext uri="{BB962C8B-B14F-4D97-AF65-F5344CB8AC3E}">
        <p14:creationId xmlns:p14="http://schemas.microsoft.com/office/powerpoint/2010/main" val="84175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103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67588" y="1151444"/>
            <a:ext cx="108568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Corporate-owned Life Insurance – beneficiary review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 Avoidance Transactions –reporting threshold change</a:t>
            </a: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Succession changes – intergenerational and employee purchase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 Trust Reporting – expanded to bare trusts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4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9400A-0554-3A22-74F6-3760CD66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822C0-6D27-0150-AB5E-1C3F30DA6F44}"/>
              </a:ext>
            </a:extLst>
          </p:cNvPr>
          <p:cNvSpPr txBox="1"/>
          <p:nvPr/>
        </p:nvSpPr>
        <p:spPr>
          <a:xfrm>
            <a:off x="610447" y="245927"/>
            <a:ext cx="908773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Tax Legislation Awareness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83042-C1CD-6613-759F-5E15B89CCD2C}"/>
              </a:ext>
            </a:extLst>
          </p:cNvPr>
          <p:cNvSpPr txBox="1"/>
          <p:nvPr/>
        </p:nvSpPr>
        <p:spPr>
          <a:xfrm>
            <a:off x="610446" y="1294168"/>
            <a:ext cx="10856825" cy="713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new in Tax Planning for 2024, The Institute Comment, December 2023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Business Succession – tax rules to consider for family business transfers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Chartered Professional Accountants Canada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Mandatory disclosure rules – Guidance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 Revenue Agency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FCCA1-D09B-6449-ADCB-B4E15FFD01E6}"/>
              </a:ext>
            </a:extLst>
          </p:cNvPr>
          <p:cNvSpPr txBox="1"/>
          <p:nvPr/>
        </p:nvSpPr>
        <p:spPr>
          <a:xfrm>
            <a:off x="1043709" y="5651706"/>
            <a:ext cx="737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to Update 2024 attendees through your Advocis Dashboard</a:t>
            </a: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0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38849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Activity: Adapting to Unexpected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844723"/>
            <a:ext cx="10856825" cy="16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financial plan quickly when a business transition is needed due to health issues.</a:t>
            </a: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19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38849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Activity: Adapting to Unexpected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844723"/>
            <a:ext cx="10856825" cy="368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format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case notes and questions on your own (5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spokesperson and discuss your response to the questions (25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the full group (15 mins)</a:t>
            </a: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298029"/>
            <a:ext cx="10856825" cy="324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</a:t>
            </a:r>
            <a:r>
              <a:rPr lang="en-US" sz="3333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CFP</a:t>
            </a:r>
            <a:r>
              <a:rPr lang="en-US" sz="3333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Professionals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advisors and all financial professionals who are faced with complex planning situations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or non‐members of Advocis, </a:t>
            </a:r>
            <a:b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Advisors Association of Canada</a:t>
            </a:r>
          </a:p>
        </p:txBody>
      </p:sp>
    </p:spTree>
    <p:extLst>
      <p:ext uri="{BB962C8B-B14F-4D97-AF65-F5344CB8AC3E}">
        <p14:creationId xmlns:p14="http://schemas.microsoft.com/office/powerpoint/2010/main" val="4048843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032627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828DE11-9165-44AF-9971-565B6C912F44}"/>
              </a:ext>
            </a:extLst>
          </p:cNvPr>
          <p:cNvSpPr txBox="1"/>
          <p:nvPr/>
        </p:nvSpPr>
        <p:spPr>
          <a:xfrm>
            <a:off x="610446" y="245927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– Part I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F1331EE-DD0C-4411-99E4-73D6BA3450C8}"/>
              </a:ext>
            </a:extLst>
          </p:cNvPr>
          <p:cNvGraphicFramePr/>
          <p:nvPr/>
        </p:nvGraphicFramePr>
        <p:xfrm>
          <a:off x="1840153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35AF1C6-7E5D-4FE0-9ABF-32BD2C081F24}"/>
              </a:ext>
            </a:extLst>
          </p:cNvPr>
          <p:cNvGraphicFramePr/>
          <p:nvPr/>
        </p:nvGraphicFramePr>
        <p:xfrm>
          <a:off x="1405191" y="1087779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0BB6957-A4F0-446B-A69D-158CC04CF38E}"/>
              </a:ext>
            </a:extLst>
          </p:cNvPr>
          <p:cNvGraphicFramePr/>
          <p:nvPr/>
        </p:nvGraphicFramePr>
        <p:xfrm>
          <a:off x="1398084" y="3861740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371458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D616A-86DD-89F8-5B77-1BF95E9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B83DF-D694-08C5-FEFB-3D17BF7C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8" y="4411855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5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D7C0D-311A-6768-1BF3-32A8253B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B6A0D-8255-9737-B4F6-1C7F19E4DC2B}"/>
              </a:ext>
            </a:extLst>
          </p:cNvPr>
          <p:cNvSpPr txBox="1">
            <a:spLocks/>
          </p:cNvSpPr>
          <p:nvPr/>
        </p:nvSpPr>
        <p:spPr>
          <a:xfrm>
            <a:off x="354390" y="2277815"/>
            <a:ext cx="6592639" cy="195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FFF03-21DB-DD36-F867-3E533CB8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0" y="4749800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0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120B79-2D0F-6E68-9B9D-0DCC94DE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651684-B2D0-426D-1A2E-15A3E52B04A4}"/>
              </a:ext>
            </a:extLst>
          </p:cNvPr>
          <p:cNvGraphicFramePr/>
          <p:nvPr/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5DF144-692C-1BCC-FA2A-BB7CB2B31B01}"/>
              </a:ext>
            </a:extLst>
          </p:cNvPr>
          <p:cNvSpPr txBox="1"/>
          <p:nvPr/>
        </p:nvSpPr>
        <p:spPr>
          <a:xfrm>
            <a:off x="610446" y="245927"/>
            <a:ext cx="1017778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6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4147661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4BD96-B11D-3CCD-B094-CC6D77ABA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502B4E-72F9-4774-98D8-3798517029AC}"/>
              </a:ext>
            </a:extLst>
          </p:cNvPr>
          <p:cNvSpPr txBox="1"/>
          <p:nvPr/>
        </p:nvSpPr>
        <p:spPr>
          <a:xfrm>
            <a:off x="573500" y="190509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6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– Part II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148ACF-792E-6759-98C0-29B81E1FA19D}"/>
              </a:ext>
            </a:extLst>
          </p:cNvPr>
          <p:cNvGraphicFramePr/>
          <p:nvPr/>
        </p:nvGraphicFramePr>
        <p:xfrm>
          <a:off x="1840153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51EFF7F-A573-EF27-BFA3-D4CF1525D6CD}"/>
              </a:ext>
            </a:extLst>
          </p:cNvPr>
          <p:cNvGraphicFramePr/>
          <p:nvPr/>
        </p:nvGraphicFramePr>
        <p:xfrm>
          <a:off x="1405191" y="1087779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1868E3-68BA-C9CB-ED30-7A78AA3689BB}"/>
              </a:ext>
            </a:extLst>
          </p:cNvPr>
          <p:cNvGraphicFramePr/>
          <p:nvPr/>
        </p:nvGraphicFramePr>
        <p:xfrm>
          <a:off x="1398084" y="3861740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53356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1E4D2-C209-92DC-CA13-5ACAEEE5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1EC441-B3C8-404C-A3CF-475498E33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587828"/>
              </p:ext>
            </p:extLst>
          </p:nvPr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C9D8E0-B9E6-D9EA-7A4A-961A4FFF00D8}"/>
              </a:ext>
            </a:extLst>
          </p:cNvPr>
          <p:cNvSpPr txBox="1"/>
          <p:nvPr/>
        </p:nvSpPr>
        <p:spPr>
          <a:xfrm>
            <a:off x="610446" y="245927"/>
            <a:ext cx="1017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Priorities for Client-Centric Success</a:t>
            </a:r>
          </a:p>
        </p:txBody>
      </p:sp>
    </p:spTree>
    <p:extLst>
      <p:ext uri="{BB962C8B-B14F-4D97-AF65-F5344CB8AC3E}">
        <p14:creationId xmlns:p14="http://schemas.microsoft.com/office/powerpoint/2010/main" val="294179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43D2A-D232-C0E6-103A-DCD99639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153F59-8C03-4D2C-B414-DD0EF8052798}"/>
              </a:ext>
            </a:extLst>
          </p:cNvPr>
          <p:cNvSpPr txBox="1"/>
          <p:nvPr/>
        </p:nvSpPr>
        <p:spPr>
          <a:xfrm>
            <a:off x="610446" y="1726384"/>
            <a:ext cx="10851534" cy="163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 </a:t>
            </a:r>
          </a:p>
          <a:p>
            <a:pPr marL="457154" marR="0" lvl="0" indent="-457154" algn="l" defTabSz="30477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6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Unlocking strategies for balancing competing priorities to deliver exceptional client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255A4-5138-4BAE-0B0F-32609027A70D}"/>
              </a:ext>
            </a:extLst>
          </p:cNvPr>
          <p:cNvSpPr txBox="1"/>
          <p:nvPr/>
        </p:nvSpPr>
        <p:spPr>
          <a:xfrm>
            <a:off x="610446" y="245927"/>
            <a:ext cx="1026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Priorities for Client-Centric Success</a:t>
            </a:r>
          </a:p>
        </p:txBody>
      </p:sp>
    </p:spTree>
    <p:extLst>
      <p:ext uri="{BB962C8B-B14F-4D97-AF65-F5344CB8AC3E}">
        <p14:creationId xmlns:p14="http://schemas.microsoft.com/office/powerpoint/2010/main" val="2875985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309EF-87AE-A339-7E5D-04CDCD5BE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BC2671-02AA-6EF6-56A0-69B9BEBB40E7}"/>
              </a:ext>
            </a:extLst>
          </p:cNvPr>
          <p:cNvGraphicFramePr/>
          <p:nvPr/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6FDFF6-345C-6380-5FA2-7BC2A9D9C8C5}"/>
              </a:ext>
            </a:extLst>
          </p:cNvPr>
          <p:cNvSpPr txBox="1"/>
          <p:nvPr/>
        </p:nvSpPr>
        <p:spPr>
          <a:xfrm>
            <a:off x="610446" y="245927"/>
            <a:ext cx="1017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Priorities for Client-Centric Success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15F6AB-D6C2-23ED-9BBE-243DF4A65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74" y="5856443"/>
            <a:ext cx="4265319" cy="6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103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67587" y="1041317"/>
            <a:ext cx="108568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Balancing Priorities for Client-Centric Success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layers of integrated technology to free up time for clients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attention to cybersecurity including regulatory requirements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staff efficiencies through collaborative, transparent processes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 client time to build deeper engagement through more personal communication</a:t>
            </a:r>
            <a:endParaRPr kumimoji="0" lang="en-CA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11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38849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Activity: Next-Generation Wealth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844723"/>
            <a:ext cx="10856825" cy="214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realistic financial plan for a young couple starting out in their careers who feel pessimistic about achieving their future dreams. </a:t>
            </a: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2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298028"/>
            <a:ext cx="10856825" cy="571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spcAft>
                <a:spcPts val="2333"/>
              </a:spcAft>
              <a:buClr>
                <a:srgbClr val="00A664"/>
              </a:buClr>
              <a:buSzPct val="120000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Advocis offers education programs leading to: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Chartered Life Underwriter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(CLU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 – </a:t>
            </a:r>
            <a:r>
              <a:rPr lang="en-US" sz="18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and wealth transfer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Health Insurance Specialist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(CHS™)* – </a:t>
            </a:r>
            <a:r>
              <a:rPr lang="en-US" sz="18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benefits expertise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Financial Planner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(CFP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Associate Financial Planner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(QAFP™) –</a:t>
            </a:r>
            <a:r>
              <a:rPr lang="en-US" sz="18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planning services</a:t>
            </a: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Financial Advisor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(PFA™)* – </a:t>
            </a:r>
            <a:r>
              <a:rPr lang="en-US" sz="18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development, technical knowledge, compliance and ethics</a:t>
            </a:r>
          </a:p>
          <a:p>
            <a:pPr defTabSz="304770">
              <a:spcAft>
                <a:spcPts val="2333"/>
              </a:spcAft>
              <a:buClr>
                <a:srgbClr val="00A664"/>
              </a:buClr>
              <a:buSzPct val="120000"/>
              <a:defRPr/>
            </a:pPr>
            <a:endParaRPr lang="en-US" sz="186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buClr>
                <a:srgbClr val="00A664"/>
              </a:buClr>
              <a:buSzPct val="120000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Granted by The Institute, which like Advocis </a:t>
            </a:r>
          </a:p>
          <a:p>
            <a:pPr defTabSz="304770">
              <a:buClr>
                <a:srgbClr val="00A664"/>
              </a:buClr>
              <a:buSzPct val="120000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is part of TFAAC (The Financial Advisor Association of Canada)</a:t>
            </a:r>
            <a:endParaRPr kumimoji="0" lang="en-CA" altLang="en-US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154" indent="-457154" defTabSz="304770">
              <a:spcAft>
                <a:spcPts val="23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3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2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388491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Activity: Next-Generation Wealth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844723"/>
            <a:ext cx="10856825" cy="368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format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case notes and questions on your own (5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spokesperson and discuss your response to the questions (25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the full group (15 mins)</a:t>
            </a: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9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D7C0D-311A-6768-1BF3-32A8253B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B6A0D-8255-9737-B4F6-1C7F19E4DC2B}"/>
              </a:ext>
            </a:extLst>
          </p:cNvPr>
          <p:cNvSpPr txBox="1">
            <a:spLocks/>
          </p:cNvSpPr>
          <p:nvPr/>
        </p:nvSpPr>
        <p:spPr>
          <a:xfrm>
            <a:off x="354390" y="2277815"/>
            <a:ext cx="6592639" cy="195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FFF03-21DB-DD36-F867-3E533CB8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0" y="4749800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4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F2006-356A-56BC-28A7-C37F12B03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514DEE-7260-5988-1E34-825C85529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99427"/>
              </p:ext>
            </p:extLst>
          </p:nvPr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8D54AD-C046-3C96-90B4-095A03DCDD94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Outliving the Money</a:t>
            </a:r>
          </a:p>
        </p:txBody>
      </p:sp>
    </p:spTree>
    <p:extLst>
      <p:ext uri="{BB962C8B-B14F-4D97-AF65-F5344CB8AC3E}">
        <p14:creationId xmlns:p14="http://schemas.microsoft.com/office/powerpoint/2010/main" val="3313580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F6324-A62B-0F52-BAF1-6958F74E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304092-C515-1D02-1524-552E30A29A53}"/>
              </a:ext>
            </a:extLst>
          </p:cNvPr>
          <p:cNvSpPr txBox="1"/>
          <p:nvPr/>
        </p:nvSpPr>
        <p:spPr>
          <a:xfrm>
            <a:off x="670233" y="1025617"/>
            <a:ext cx="10851534" cy="211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 </a:t>
            </a:r>
          </a:p>
          <a:p>
            <a:pPr marL="457154" marR="0" lvl="0" indent="-457154" algn="l" defTabSz="304770" rtl="0" eaLnBrk="1" fontAlgn="auto" latinLnBrk="0" hangingPunct="1">
              <a:lnSpc>
                <a:spcPts val="3866"/>
              </a:lnSpc>
              <a:spcBef>
                <a:spcPts val="0"/>
              </a:spcBef>
              <a:spcAft>
                <a:spcPts val="533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Helping clients have more control and confidence in their retirement and estate plans, through collaboration and engagement.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E8B8B-2096-0F6B-8813-9A3104A05367}"/>
              </a:ext>
            </a:extLst>
          </p:cNvPr>
          <p:cNvSpPr txBox="1"/>
          <p:nvPr/>
        </p:nvSpPr>
        <p:spPr>
          <a:xfrm>
            <a:off x="610446" y="245927"/>
            <a:ext cx="1081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Outliving the Money</a:t>
            </a:r>
          </a:p>
        </p:txBody>
      </p:sp>
    </p:spTree>
    <p:extLst>
      <p:ext uri="{BB962C8B-B14F-4D97-AF65-F5344CB8AC3E}">
        <p14:creationId xmlns:p14="http://schemas.microsoft.com/office/powerpoint/2010/main" val="3388923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29155-89D6-D5CE-FB82-9071854A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8107BE-9103-A481-0357-7A29C3E857BB}"/>
              </a:ext>
            </a:extLst>
          </p:cNvPr>
          <p:cNvGraphicFramePr/>
          <p:nvPr/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51E017-5AD4-8E1A-3F74-81B9E4F5E642}"/>
              </a:ext>
            </a:extLst>
          </p:cNvPr>
          <p:cNvSpPr txBox="1"/>
          <p:nvPr/>
        </p:nvSpPr>
        <p:spPr>
          <a:xfrm>
            <a:off x="610446" y="245927"/>
            <a:ext cx="1017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000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Outliving the Money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C47EED-31E7-F717-178D-E14BCC617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74" y="5856443"/>
            <a:ext cx="4265319" cy="6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1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42789-E4B2-6354-50CE-C69B931AD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83A84-F697-82A7-A584-4043D2A3D787}"/>
              </a:ext>
            </a:extLst>
          </p:cNvPr>
          <p:cNvSpPr txBox="1"/>
          <p:nvPr/>
        </p:nvSpPr>
        <p:spPr>
          <a:xfrm>
            <a:off x="610447" y="245927"/>
            <a:ext cx="103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661E9-1568-D4F2-4F5B-33333CCECA11}"/>
              </a:ext>
            </a:extLst>
          </p:cNvPr>
          <p:cNvSpPr txBox="1"/>
          <p:nvPr/>
        </p:nvSpPr>
        <p:spPr>
          <a:xfrm>
            <a:off x="667587" y="1151444"/>
            <a:ext cx="1085682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Outliving the Money</a:t>
            </a: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more of everything today can overwhelm clients in their retirement planning decisions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0962" marR="0" lvl="0" indent="-38096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advisors can help clients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Become clear on what they want to do and why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their retirement planning process early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their retirement plan so well they can talk about it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more comfortable considering different options, when things don’t go according to plan</a:t>
            </a:r>
            <a:endParaRPr kumimoji="0" lang="en-CA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8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4C646-283F-B0F3-CB09-5CE110F76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B9EF4-CD9B-A86E-CDF7-55A7D44D8BFE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6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Outliving the Money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DC4BA-8463-7592-E233-9F5F130A660D}"/>
              </a:ext>
            </a:extLst>
          </p:cNvPr>
          <p:cNvSpPr txBox="1"/>
          <p:nvPr/>
        </p:nvSpPr>
        <p:spPr>
          <a:xfrm>
            <a:off x="610446" y="1294168"/>
            <a:ext cx="1085682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Retirement goal planning </a:t>
            </a:r>
          </a:p>
          <a:p>
            <a:pPr marL="1485900" lvl="2" indent="-571500" defTabSz="457200">
              <a:spcAft>
                <a:spcPts val="500"/>
              </a:spcAft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One-page template from Mind Switch, Retire and Aspire Action Guide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A664"/>
              </a:buClr>
              <a:buSzPct val="120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B0583-FAAE-E2E7-B435-374BD33A60DF}"/>
              </a:ext>
            </a:extLst>
          </p:cNvPr>
          <p:cNvSpPr txBox="1"/>
          <p:nvPr/>
        </p:nvSpPr>
        <p:spPr>
          <a:xfrm>
            <a:off x="951346" y="5563832"/>
            <a:ext cx="737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to Update 2024 attendees through your Advocis Dashboard</a:t>
            </a: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2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50B75-BFA3-5C0F-09EC-2B44A813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D2F66-21D6-ED2D-409C-8754E2535E75}"/>
              </a:ext>
            </a:extLst>
          </p:cNvPr>
          <p:cNvSpPr txBox="1"/>
          <p:nvPr/>
        </p:nvSpPr>
        <p:spPr>
          <a:xfrm>
            <a:off x="667587" y="181967"/>
            <a:ext cx="10343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 Activity: Leaving a Lasting Legacy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DA9B1-FCEA-1078-E5F8-CC371942CA0F}"/>
              </a:ext>
            </a:extLst>
          </p:cNvPr>
          <p:cNvSpPr txBox="1"/>
          <p:nvPr/>
        </p:nvSpPr>
        <p:spPr>
          <a:xfrm>
            <a:off x="667588" y="1505406"/>
            <a:ext cx="10856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deeper understanding of the client and their wishes to optimize retirement income, mitigate risk, create an enduring legacy, and strategically reduce tax liability.</a:t>
            </a:r>
            <a:endParaRPr lang="en-CA" altLang="en-US" sz="3200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05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388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 Activity: Leaving a Lasting Legacy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844723"/>
            <a:ext cx="10856825" cy="368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format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case notes and questions on your own (5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spokesperson and discuss your response to the questions (25 mins)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the full group (15 mins)</a:t>
            </a: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06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4BD96-B11D-3CCD-B094-CC6D77ABA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502B4E-72F9-4774-98D8-3798517029AC}"/>
              </a:ext>
            </a:extLst>
          </p:cNvPr>
          <p:cNvSpPr txBox="1"/>
          <p:nvPr/>
        </p:nvSpPr>
        <p:spPr>
          <a:xfrm>
            <a:off x="573500" y="190509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– Part II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148ACF-792E-6759-98C0-29B81E1FA19D}"/>
              </a:ext>
            </a:extLst>
          </p:cNvPr>
          <p:cNvGraphicFramePr/>
          <p:nvPr/>
        </p:nvGraphicFramePr>
        <p:xfrm>
          <a:off x="1840153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51EFF7F-A573-EF27-BFA3-D4CF1525D6CD}"/>
              </a:ext>
            </a:extLst>
          </p:cNvPr>
          <p:cNvGraphicFramePr/>
          <p:nvPr/>
        </p:nvGraphicFramePr>
        <p:xfrm>
          <a:off x="1405191" y="1087779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1868E3-68BA-C9CB-ED30-7A78AA3689BB}"/>
              </a:ext>
            </a:extLst>
          </p:cNvPr>
          <p:cNvGraphicFramePr/>
          <p:nvPr/>
        </p:nvGraphicFramePr>
        <p:xfrm>
          <a:off x="1398084" y="3861740"/>
          <a:ext cx="8679330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6320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7" y="245927"/>
            <a:ext cx="601887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18F6B-C712-6943-87BB-C32AD685DA9D}"/>
              </a:ext>
            </a:extLst>
          </p:cNvPr>
          <p:cNvSpPr txBox="1"/>
          <p:nvPr/>
        </p:nvSpPr>
        <p:spPr>
          <a:xfrm>
            <a:off x="610446" y="1294168"/>
            <a:ext cx="10856825" cy="16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4" indent="-457154" defTabSz="304770">
              <a:buClr>
                <a:srgbClr val="00A66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CFP</a:t>
            </a:r>
            <a:r>
              <a:rPr lang="en-US" altLang="en-US" sz="3333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CLU</a:t>
            </a:r>
            <a:r>
              <a:rPr lang="en-US" altLang="en-US" sz="3333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3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designated advisors current on important technical concerns and client-facing issues impacting financial planning today.</a:t>
            </a:r>
            <a:endParaRPr lang="en-CA" altLang="en-US" sz="3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22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D616A-86DD-89F8-5B77-1BF95E9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B83DF-D694-08C5-FEFB-3D17BF7C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8" y="4411855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87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7B83B-26A5-ACF4-B65B-1EBE3C07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689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38A20-C45E-FF63-85B5-DD2F7C7B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36" y="-1417"/>
            <a:ext cx="7166264" cy="6858000"/>
          </a:xfrm>
          <a:prstGeom prst="rect">
            <a:avLst/>
          </a:prstGeom>
        </p:spPr>
      </p:pic>
      <p:pic>
        <p:nvPicPr>
          <p:cNvPr id="1028" name="Picture 4" descr="HomeEquity Bank successfully closes its inaugural $175 million Deposit Note  offering - HomeEquity Bank">
            <a:extLst>
              <a:ext uri="{FF2B5EF4-FFF2-40B4-BE49-F238E27FC236}">
                <a16:creationId xmlns:a16="http://schemas.microsoft.com/office/drawing/2014/main" id="{50B36399-0FF3-D3A0-A7FD-83D9EC52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97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C8DC5-1790-B369-E6A1-C53893E6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A85598-ECB8-1BC8-7B57-F97B776CF228}"/>
              </a:ext>
            </a:extLst>
          </p:cNvPr>
          <p:cNvSpPr txBox="1"/>
          <p:nvPr/>
        </p:nvSpPr>
        <p:spPr>
          <a:xfrm>
            <a:off x="610446" y="245927"/>
            <a:ext cx="1038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Learning Modules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648A-633D-A1AA-AB83-796225B4E48E}"/>
              </a:ext>
            </a:extLst>
          </p:cNvPr>
          <p:cNvSpPr txBox="1"/>
          <p:nvPr/>
        </p:nvSpPr>
        <p:spPr>
          <a:xfrm>
            <a:off x="610446" y="1207414"/>
            <a:ext cx="10856825" cy="460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Module, 4 Sections</a:t>
            </a:r>
          </a:p>
          <a:p>
            <a:pPr marL="761970" lvl="1" indent="-457200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Finance: Striking the Right Mix </a:t>
            </a:r>
          </a:p>
          <a:p>
            <a:pPr marL="761970" lvl="1" indent="-457200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Tax Legislation Awareness </a:t>
            </a:r>
          </a:p>
          <a:p>
            <a:pPr marL="761970" lvl="1" indent="-457200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Priorities for Client-Centric Success</a:t>
            </a:r>
          </a:p>
          <a:p>
            <a:pPr marL="761970" lvl="1" indent="-457200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Outliving the Money</a:t>
            </a:r>
            <a:endParaRPr lang="en-US" altLang="en-US" sz="2000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70" lvl="1" defTabSz="304770">
              <a:buClr>
                <a:srgbClr val="00A664"/>
              </a:buClr>
              <a:defRPr/>
            </a:pPr>
            <a:endParaRPr lang="en-US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70" lvl="1" defTabSz="304770">
              <a:buClr>
                <a:srgbClr val="00A664"/>
              </a:buClr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Quiz</a:t>
            </a:r>
          </a:p>
          <a:p>
            <a:pPr marL="304770" lvl="1" defTabSz="304770">
              <a:buClr>
                <a:srgbClr val="00A664"/>
              </a:buClr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8 CE upon successful completion </a:t>
            </a:r>
            <a:r>
              <a:rPr lang="en-US" altLang="en-US" sz="3333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quiz</a:t>
            </a: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3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2873F-8897-CF5D-4398-909DDABB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B9D88-CA42-4099-D27D-18805F4694B6}"/>
              </a:ext>
            </a:extLst>
          </p:cNvPr>
          <p:cNvSpPr txBox="1"/>
          <p:nvPr/>
        </p:nvSpPr>
        <p:spPr>
          <a:xfrm>
            <a:off x="610446" y="245927"/>
            <a:ext cx="1038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Learning Modules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E53C4-5F98-C06A-E19A-17B9AFD4AD90}"/>
              </a:ext>
            </a:extLst>
          </p:cNvPr>
          <p:cNvSpPr txBox="1"/>
          <p:nvPr/>
        </p:nvSpPr>
        <p:spPr>
          <a:xfrm>
            <a:off x="610446" y="1151996"/>
            <a:ext cx="10856825" cy="47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70" lvl="1" defTabSz="304770">
              <a:buClr>
                <a:srgbClr val="00A664"/>
              </a:buClr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access modules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at Advocis.ca with your Advocis ID and password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Advocis Dashboard, select Update 2024 (listed on the righthand panel)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CA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additional charge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333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at your own pace until March 31, 2025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2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7D8A1-ACE3-AA49-3A99-43395F6A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40A3EC-8F87-4652-FE76-CF6766115E8E}"/>
              </a:ext>
            </a:extLst>
          </p:cNvPr>
          <p:cNvSpPr txBox="1"/>
          <p:nvPr/>
        </p:nvSpPr>
        <p:spPr>
          <a:xfrm>
            <a:off x="610446" y="245927"/>
            <a:ext cx="1038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6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Advanced Learning Dashboard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E85D9-A4D7-8FB4-9587-B0ED32F39870}"/>
              </a:ext>
            </a:extLst>
          </p:cNvPr>
          <p:cNvSpPr txBox="1"/>
          <p:nvPr/>
        </p:nvSpPr>
        <p:spPr>
          <a:xfrm>
            <a:off x="610447" y="1151996"/>
            <a:ext cx="10519372" cy="502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lists organized by the 4 study units</a:t>
            </a:r>
          </a:p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the corresponding quizzes</a:t>
            </a:r>
          </a:p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of all slides from today’s seminar</a:t>
            </a:r>
          </a:p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answers to today’s case studies </a:t>
            </a:r>
          </a:p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a feedback survey on this seminar &amp; the advanced learning modules</a:t>
            </a:r>
          </a:p>
          <a:p>
            <a:pPr marL="761924" lvl="1" indent="-457154" defTabSz="304770">
              <a:spcAft>
                <a:spcPts val="600"/>
              </a:spcAft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solidFill>
                  <a:srgbClr val="32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supporting Update 2024</a:t>
            </a:r>
          </a:p>
          <a:p>
            <a:pPr marL="761924" lvl="1" indent="-457154" defTabSz="304770">
              <a:buClr>
                <a:srgbClr val="00A664"/>
              </a:buClr>
              <a:buFont typeface="Wingdings" panose="05000000000000000000" pitchFamily="2" charset="2"/>
              <a:buChar char="§"/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4770">
              <a:defRPr/>
            </a:pPr>
            <a:endParaRPr lang="en-CA" altLang="en-US" sz="3333" dirty="0">
              <a:solidFill>
                <a:srgbClr val="32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0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11182C-9E02-44CD-7BB4-4921F0E8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F2947B3D-C416-C997-EACF-72A1CDA2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19" y="1697919"/>
            <a:ext cx="10961962" cy="3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D616A-86DD-89F8-5B77-1BF95E9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B83DF-D694-08C5-FEFB-3D17BF7C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8" y="4411855"/>
            <a:ext cx="2768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3001347"/>
              </p:ext>
            </p:extLst>
          </p:nvPr>
        </p:nvGraphicFramePr>
        <p:xfrm>
          <a:off x="475000" y="1096835"/>
          <a:ext cx="11113758" cy="480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03A0F9-C6FD-D04B-BCBE-1A6E23AD28ED}"/>
              </a:ext>
            </a:extLst>
          </p:cNvPr>
          <p:cNvSpPr txBox="1"/>
          <p:nvPr/>
        </p:nvSpPr>
        <p:spPr>
          <a:xfrm>
            <a:off x="610446" y="245927"/>
            <a:ext cx="1017778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222529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A06CE-7EB9-18CB-9E1B-1A974D0F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2CB3E-3A69-60BD-C2CF-FF64FE00A690}"/>
              </a:ext>
            </a:extLst>
          </p:cNvPr>
          <p:cNvSpPr txBox="1"/>
          <p:nvPr/>
        </p:nvSpPr>
        <p:spPr>
          <a:xfrm>
            <a:off x="610446" y="245927"/>
            <a:ext cx="1039454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>
              <a:defRPr/>
            </a:pPr>
            <a:r>
              <a:rPr lang="en-US" altLang="en-US" sz="4266" dirty="0">
                <a:solidFill>
                  <a:srgbClr val="00A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3343FD-B04F-5A9B-56F0-8A54C6543DC7}"/>
              </a:ext>
            </a:extLst>
          </p:cNvPr>
          <p:cNvGraphicFramePr/>
          <p:nvPr/>
        </p:nvGraphicFramePr>
        <p:xfrm>
          <a:off x="2032627" y="720085"/>
          <a:ext cx="8126746" cy="541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66EE06-9026-B90F-0F95-D5F6BB950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820993"/>
              </p:ext>
            </p:extLst>
          </p:nvPr>
        </p:nvGraphicFramePr>
        <p:xfrm>
          <a:off x="6204848" y="967222"/>
          <a:ext cx="5880293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ED68B3-5E16-EDBF-BAC5-959DB89F7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269310"/>
              </p:ext>
            </p:extLst>
          </p:nvPr>
        </p:nvGraphicFramePr>
        <p:xfrm>
          <a:off x="186180" y="1087779"/>
          <a:ext cx="5880293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77D6DB-1358-F5A4-F4A6-61BF2498F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367636"/>
              </p:ext>
            </p:extLst>
          </p:nvPr>
        </p:nvGraphicFramePr>
        <p:xfrm>
          <a:off x="176901" y="3853999"/>
          <a:ext cx="5880293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569F365-1FF0-4F01-C3C8-118AEA72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089507"/>
              </p:ext>
            </p:extLst>
          </p:nvPr>
        </p:nvGraphicFramePr>
        <p:xfrm>
          <a:off x="6204847" y="3732576"/>
          <a:ext cx="5880293" cy="25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09550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9188-B336-B39E-5800-4771876E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2E397-7158-233E-E78C-BB8DE3C90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689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66B98-B7F0-9FFB-C26B-6F49E8FF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36" y="-1417"/>
            <a:ext cx="7166264" cy="6858000"/>
          </a:xfrm>
          <a:prstGeom prst="rect">
            <a:avLst/>
          </a:prstGeom>
        </p:spPr>
      </p:pic>
      <p:pic>
        <p:nvPicPr>
          <p:cNvPr id="1028" name="Picture 4" descr="HomeEquity Bank successfully closes its inaugural $175 million Deposit Note  offering - HomeEquity Bank">
            <a:extLst>
              <a:ext uri="{FF2B5EF4-FFF2-40B4-BE49-F238E27FC236}">
                <a16:creationId xmlns:a16="http://schemas.microsoft.com/office/drawing/2014/main" id="{CDF50DD2-1E0D-18C5-B518-40AC4355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8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1724</Words>
  <Application>Microsoft Office PowerPoint</Application>
  <PresentationFormat>Widescreen</PresentationFormat>
  <Paragraphs>230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Maja Golich</cp:lastModifiedBy>
  <cp:revision>71</cp:revision>
  <dcterms:created xsi:type="dcterms:W3CDTF">2023-12-12T19:00:38Z</dcterms:created>
  <dcterms:modified xsi:type="dcterms:W3CDTF">2024-03-25T19:04:45Z</dcterms:modified>
</cp:coreProperties>
</file>